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4"/>
    <p:sldMasterId id="2147483660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</p:sldIdLst>
  <p:sldSz cy="5143500" cx="9144000"/>
  <p:notesSz cx="6858000" cy="9144000"/>
  <p:embeddedFontLst>
    <p:embeddedFont>
      <p:font typeface="Montserrat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51" roundtripDataSignature="AMtx7mhUx2QRnUGaNN7bgTilHIkagzMa6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font" Target="fonts/Montserrat-bold.fntdata"/><Relationship Id="rId47" Type="http://schemas.openxmlformats.org/officeDocument/2006/relationships/font" Target="fonts/Montserrat-regular.fntdata"/><Relationship Id="rId49" Type="http://schemas.openxmlformats.org/officeDocument/2006/relationships/font" Target="fonts/Montserrat-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customschemas.google.com/relationships/presentationmetadata" Target="metadata"/><Relationship Id="rId50" Type="http://schemas.openxmlformats.org/officeDocument/2006/relationships/font" Target="fonts/Montserrat-bold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222F5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222F5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8" name="Google Shape;30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6" name="Google Shape;31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9" name="Google Shape;32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7" name="Google Shape;33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0" name="Google Shape;35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6" name="Google Shape;35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4" name="Google Shape;36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6" name="Google Shape;39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4" name="Google Shape;40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7" name="Google Shape;41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5" name="Google Shape;425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8" name="Google Shape;438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4" name="Google Shape;44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6" name="Google Shape;456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6" name="Google Shape;466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5" name="Google Shape;47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8" name="Google Shape;488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4" name="Google Shape;49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2" name="Google Shape;502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0" name="Google Shape;520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8" name="Google Shape;528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4" name="Google Shape;544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2" name="Google Shape;552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4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4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4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5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5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5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5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5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4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5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5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6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6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6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6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6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1" name="Google Shape;101;p4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2" name="Google Shape;102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5" name="Google Shape;105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8" name="Google Shape;108;p6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9" name="Google Shape;109;p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2" name="Google Shape;112;p6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3" name="Google Shape;113;p6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4" name="Google Shape;114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7" name="Google Shape;117;p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0" name="Google Shape;120;p7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1" name="Google Shape;121;p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24" name="Google Shape;124;p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8" name="Google Shape;128;p7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9" name="Google Shape;129;p7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0" name="Google Shape;130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33" name="Google Shape;133;p7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6" name="Google Shape;136;p7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7" name="Google Shape;137;p7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03F66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Google Shape;97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6.png"/><Relationship Id="rId4" Type="http://schemas.openxmlformats.org/officeDocument/2006/relationships/image" Target="../media/image22.png"/><Relationship Id="rId5" Type="http://schemas.openxmlformats.org/officeDocument/2006/relationships/image" Target="../media/image18.png"/><Relationship Id="rId6" Type="http://schemas.openxmlformats.org/officeDocument/2006/relationships/image" Target="../media/image10.png"/><Relationship Id="rId7" Type="http://schemas.openxmlformats.org/officeDocument/2006/relationships/image" Target="../media/image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2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7.gif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14883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1"/>
          <p:cNvSpPr txBox="1"/>
          <p:nvPr/>
        </p:nvSpPr>
        <p:spPr>
          <a:xfrm>
            <a:off x="445775" y="380425"/>
            <a:ext cx="8667900" cy="2771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" sz="5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Os percalços de Microsserviços</a:t>
            </a:r>
            <a:endParaRPr b="1" i="0" sz="5000" u="none" cap="none" strike="noStrike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1"/>
          <p:cNvSpPr/>
          <p:nvPr/>
        </p:nvSpPr>
        <p:spPr>
          <a:xfrm>
            <a:off x="586825" y="3227695"/>
            <a:ext cx="7467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B5398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"/>
          <p:cNvSpPr txBox="1"/>
          <p:nvPr>
            <p:ph type="title"/>
          </p:nvPr>
        </p:nvSpPr>
        <p:spPr>
          <a:xfrm>
            <a:off x="1551075" y="1119950"/>
            <a:ext cx="5814000" cy="5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root@debian:~# whoami</a:t>
            </a:r>
            <a:endParaRPr b="1" sz="30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2"/>
          <p:cNvSpPr txBox="1"/>
          <p:nvPr>
            <p:ph idx="1" type="body"/>
          </p:nvPr>
        </p:nvSpPr>
        <p:spPr>
          <a:xfrm>
            <a:off x="2675572" y="1711875"/>
            <a:ext cx="3166800" cy="4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b="1"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Fabio Rodrigues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3" name="Google Shape;15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3075" y="366450"/>
            <a:ext cx="939375" cy="66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"/>
          <p:cNvSpPr/>
          <p:nvPr/>
        </p:nvSpPr>
        <p:spPr>
          <a:xfrm>
            <a:off x="50" y="4086125"/>
            <a:ext cx="9144000" cy="1057500"/>
          </a:xfrm>
          <a:prstGeom prst="rect">
            <a:avLst/>
          </a:prstGeom>
          <a:solidFill>
            <a:srgbClr val="41488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"/>
          <p:cNvSpPr/>
          <p:nvPr/>
        </p:nvSpPr>
        <p:spPr>
          <a:xfrm>
            <a:off x="573675" y="952200"/>
            <a:ext cx="234000" cy="255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"/>
          <p:cNvSpPr txBox="1"/>
          <p:nvPr>
            <p:ph idx="1" type="body"/>
          </p:nvPr>
        </p:nvSpPr>
        <p:spPr>
          <a:xfrm>
            <a:off x="2989726" y="3586413"/>
            <a:ext cx="2670600" cy="3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dito.com.br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p2"/>
          <p:cNvSpPr txBox="1"/>
          <p:nvPr>
            <p:ph idx="1" type="body"/>
          </p:nvPr>
        </p:nvSpPr>
        <p:spPr>
          <a:xfrm>
            <a:off x="2859463" y="2284650"/>
            <a:ext cx="2799000" cy="5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Engenheiro de Software</a:t>
            </a:r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fabio.rodrigues@dito.com.br</a:t>
            </a:r>
            <a:endParaRPr sz="1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" name="Google Shape;158;p2"/>
          <p:cNvSpPr txBox="1"/>
          <p:nvPr>
            <p:ph idx="1" type="body"/>
          </p:nvPr>
        </p:nvSpPr>
        <p:spPr>
          <a:xfrm>
            <a:off x="3613524" y="3105550"/>
            <a:ext cx="1748100" cy="3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/ fabiorodrigues</a:t>
            </a:r>
            <a:endParaRPr b="1" sz="1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9" name="Google Shape;15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08301" y="3024598"/>
            <a:ext cx="513210" cy="426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77874" y="3105550"/>
            <a:ext cx="364500" cy="36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"/>
          <p:cNvSpPr txBox="1"/>
          <p:nvPr>
            <p:ph idx="1" type="body"/>
          </p:nvPr>
        </p:nvSpPr>
        <p:spPr>
          <a:xfrm>
            <a:off x="5842374" y="3105550"/>
            <a:ext cx="1748100" cy="3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/ stillfabio</a:t>
            </a:r>
            <a:endParaRPr b="1" sz="1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2" name="Google Shape;162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7675" y="2923737"/>
            <a:ext cx="1541925" cy="728133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"/>
          <p:cNvSpPr txBox="1"/>
          <p:nvPr>
            <p:ph idx="1" type="body"/>
          </p:nvPr>
        </p:nvSpPr>
        <p:spPr>
          <a:xfrm>
            <a:off x="1820999" y="3105563"/>
            <a:ext cx="1748100" cy="3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/ stillfabio</a:t>
            </a:r>
            <a:endParaRPr b="1" sz="1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"/>
          <p:cNvSpPr txBox="1"/>
          <p:nvPr>
            <p:ph type="ctrTitle"/>
          </p:nvPr>
        </p:nvSpPr>
        <p:spPr>
          <a:xfrm>
            <a:off x="205650" y="981000"/>
            <a:ext cx="2585400" cy="19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Monolito</a:t>
            </a:r>
            <a:endParaRPr b="1" sz="2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3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Entendendo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" name="Google Shape;170;p3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66475" y="1130150"/>
            <a:ext cx="5152250" cy="288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"/>
          <p:cNvSpPr txBox="1"/>
          <p:nvPr>
            <p:ph type="ctrTitle"/>
          </p:nvPr>
        </p:nvSpPr>
        <p:spPr>
          <a:xfrm>
            <a:off x="156875" y="737250"/>
            <a:ext cx="3012000" cy="6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</a:t>
            </a:r>
            <a:endParaRPr b="1" sz="28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" name="Google Shape;177;p4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Entendendo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8" name="Google Shape;178;p4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6275" y="1389450"/>
            <a:ext cx="5941800" cy="304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362900" cy="522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 txBox="1"/>
          <p:nvPr>
            <p:ph type="ctrTitle"/>
          </p:nvPr>
        </p:nvSpPr>
        <p:spPr>
          <a:xfrm>
            <a:off x="205650" y="98100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Monolito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90" name="Google Shape;190;p6"/>
          <p:cNvGrpSpPr/>
          <p:nvPr/>
        </p:nvGrpSpPr>
        <p:grpSpPr>
          <a:xfrm>
            <a:off x="3144751" y="1150643"/>
            <a:ext cx="5801388" cy="506700"/>
            <a:chOff x="2390200" y="1189300"/>
            <a:chExt cx="6480550" cy="506700"/>
          </a:xfrm>
        </p:grpSpPr>
        <p:sp>
          <p:nvSpPr>
            <p:cNvPr id="191" name="Google Shape;191;p6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Baixa preocupação com 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Infraestrutura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192" name="Google Shape;192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3" name="Google Shape;193;p6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Pontos fortes / Pontos fracos - Monolito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" name="Google Shape;194;p6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5" name="Google Shape;195;p6"/>
          <p:cNvGrpSpPr/>
          <p:nvPr/>
        </p:nvGrpSpPr>
        <p:grpSpPr>
          <a:xfrm>
            <a:off x="3144751" y="1607843"/>
            <a:ext cx="5801388" cy="506700"/>
            <a:chOff x="2390200" y="1189300"/>
            <a:chExt cx="6480550" cy="506700"/>
          </a:xfrm>
        </p:grpSpPr>
        <p:sp>
          <p:nvSpPr>
            <p:cNvPr id="196" name="Google Shape;196;p6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Alta 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Coesão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das tecnologias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197" name="Google Shape;197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8" name="Google Shape;198;p6"/>
          <p:cNvGrpSpPr/>
          <p:nvPr/>
        </p:nvGrpSpPr>
        <p:grpSpPr>
          <a:xfrm>
            <a:off x="3144751" y="2065043"/>
            <a:ext cx="5801388" cy="506700"/>
            <a:chOff x="2390200" y="1189300"/>
            <a:chExt cx="6480550" cy="506700"/>
          </a:xfrm>
        </p:grpSpPr>
        <p:sp>
          <p:nvSpPr>
            <p:cNvPr id="199" name="Google Shape;199;p6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Facilidade em alteração de 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Contratos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00" name="Google Shape;200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"/>
          <p:cNvSpPr txBox="1"/>
          <p:nvPr>
            <p:ph type="ctrTitle"/>
          </p:nvPr>
        </p:nvSpPr>
        <p:spPr>
          <a:xfrm>
            <a:off x="205650" y="98100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Monolito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" name="Google Shape;206;p7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Pontos fortes / Pontos fracos - Monolito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7" name="Google Shape;207;p7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8" name="Google Shape;208;p7"/>
          <p:cNvGrpSpPr/>
          <p:nvPr/>
        </p:nvGrpSpPr>
        <p:grpSpPr>
          <a:xfrm>
            <a:off x="3144751" y="980993"/>
            <a:ext cx="5801388" cy="506700"/>
            <a:chOff x="2390200" y="1189300"/>
            <a:chExt cx="6480550" cy="506700"/>
          </a:xfrm>
        </p:grpSpPr>
        <p:sp>
          <p:nvSpPr>
            <p:cNvPr id="209" name="Google Shape;209;p7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Único </a:t>
              </a:r>
              <a:r>
                <a:rPr b="1" i="0" lang="en" sz="2000" u="none" cap="none" strike="noStrike">
                  <a:solidFill>
                    <a:srgbClr val="CC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Ponto de falha</a:t>
              </a:r>
              <a:endParaRPr b="1" i="0" sz="2000" u="none" cap="none" strike="noStrike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10" name="Google Shape;210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1" name="Google Shape;211;p7"/>
          <p:cNvGrpSpPr/>
          <p:nvPr/>
        </p:nvGrpSpPr>
        <p:grpSpPr>
          <a:xfrm>
            <a:off x="3144751" y="1361993"/>
            <a:ext cx="5801388" cy="506700"/>
            <a:chOff x="2390200" y="1189300"/>
            <a:chExt cx="6480550" cy="506700"/>
          </a:xfrm>
        </p:grpSpPr>
        <p:sp>
          <p:nvSpPr>
            <p:cNvPr id="212" name="Google Shape;212;p7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Alto custo de </a:t>
              </a:r>
              <a:r>
                <a:rPr b="1" i="0" lang="en" sz="2000" u="none" cap="none" strike="noStrike">
                  <a:solidFill>
                    <a:srgbClr val="CC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Escalabilidade</a:t>
              </a:r>
              <a:endParaRPr b="1" i="0" sz="2000" u="none" cap="none" strike="noStrike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13" name="Google Shape;213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4" name="Google Shape;214;p7"/>
          <p:cNvGrpSpPr/>
          <p:nvPr/>
        </p:nvGrpSpPr>
        <p:grpSpPr>
          <a:xfrm>
            <a:off x="3144751" y="1742993"/>
            <a:ext cx="5801388" cy="506700"/>
            <a:chOff x="2390200" y="1189300"/>
            <a:chExt cx="6480550" cy="506700"/>
          </a:xfrm>
        </p:grpSpPr>
        <p:sp>
          <p:nvSpPr>
            <p:cNvPr id="215" name="Google Shape;215;p7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000" u="none" cap="none" strike="noStrike">
                  <a:solidFill>
                    <a:srgbClr val="CC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Enorme 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codebase </a:t>
              </a:r>
              <a:endParaRPr b="1" i="0" sz="2000" u="none" cap="none" strike="noStrike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16" name="Google Shape;216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7" name="Google Shape;217;p7"/>
          <p:cNvGrpSpPr/>
          <p:nvPr/>
        </p:nvGrpSpPr>
        <p:grpSpPr>
          <a:xfrm>
            <a:off x="3144751" y="2581193"/>
            <a:ext cx="5801388" cy="506700"/>
            <a:chOff x="2390200" y="1189300"/>
            <a:chExt cx="6480550" cy="506700"/>
          </a:xfrm>
        </p:grpSpPr>
        <p:sp>
          <p:nvSpPr>
            <p:cNvPr id="218" name="Google Shape;218;p7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000" u="none" cap="none" strike="noStrike">
                  <a:solidFill>
                    <a:srgbClr val="CC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Dificuldade 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em entender o projeto </a:t>
              </a:r>
              <a:endParaRPr b="1" i="0" sz="2000" u="none" cap="none" strike="noStrike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19" name="Google Shape;219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0" name="Google Shape;220;p7"/>
          <p:cNvGrpSpPr/>
          <p:nvPr/>
        </p:nvGrpSpPr>
        <p:grpSpPr>
          <a:xfrm>
            <a:off x="3144751" y="2962193"/>
            <a:ext cx="5801388" cy="506700"/>
            <a:chOff x="2390200" y="1189300"/>
            <a:chExt cx="6480550" cy="506700"/>
          </a:xfrm>
        </p:grpSpPr>
        <p:sp>
          <p:nvSpPr>
            <p:cNvPr id="221" name="Google Shape;221;p7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Alta </a:t>
              </a:r>
              <a:r>
                <a:rPr b="1" i="0" lang="en" sz="2000" u="none" cap="none" strike="noStrike">
                  <a:solidFill>
                    <a:srgbClr val="CC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complexidade 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arquitetural </a:t>
              </a:r>
              <a:endParaRPr b="1" i="0" sz="2000" u="none" cap="none" strike="noStrike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22" name="Google Shape;222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3" name="Google Shape;223;p7"/>
          <p:cNvGrpSpPr/>
          <p:nvPr/>
        </p:nvGrpSpPr>
        <p:grpSpPr>
          <a:xfrm>
            <a:off x="3144751" y="2123993"/>
            <a:ext cx="5801388" cy="506700"/>
            <a:chOff x="2390200" y="1189300"/>
            <a:chExt cx="6480550" cy="506700"/>
          </a:xfrm>
        </p:grpSpPr>
        <p:sp>
          <p:nvSpPr>
            <p:cNvPr id="224" name="Google Shape;224;p7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000" u="none" cap="none" strike="noStrike">
                  <a:solidFill>
                    <a:srgbClr val="CC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Deploy 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 módulos inalterados</a:t>
              </a:r>
              <a:endParaRPr b="1" i="0" sz="2000" u="none" cap="none" strike="noStrike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25" name="Google Shape;225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"/>
          <p:cNvSpPr txBox="1"/>
          <p:nvPr>
            <p:ph type="ctrTitle"/>
          </p:nvPr>
        </p:nvSpPr>
        <p:spPr>
          <a:xfrm>
            <a:off x="205650" y="98100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31" name="Google Shape;231;p8"/>
          <p:cNvGrpSpPr/>
          <p:nvPr/>
        </p:nvGrpSpPr>
        <p:grpSpPr>
          <a:xfrm>
            <a:off x="3206126" y="1189300"/>
            <a:ext cx="5801388" cy="506700"/>
            <a:chOff x="2390200" y="1189300"/>
            <a:chExt cx="6480550" cy="506700"/>
          </a:xfrm>
        </p:grpSpPr>
        <p:sp>
          <p:nvSpPr>
            <p:cNvPr id="232" name="Google Shape;232;p8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Alta 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independência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33" name="Google Shape;233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4" name="Google Shape;234;p8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Pontos fortes - Microsserviço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8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6" name="Google Shape;236;p8"/>
          <p:cNvGrpSpPr/>
          <p:nvPr/>
        </p:nvGrpSpPr>
        <p:grpSpPr>
          <a:xfrm>
            <a:off x="3206126" y="1646500"/>
            <a:ext cx="5801388" cy="506700"/>
            <a:chOff x="2390200" y="1189300"/>
            <a:chExt cx="6480550" cy="506700"/>
          </a:xfrm>
        </p:grpSpPr>
        <p:sp>
          <p:nvSpPr>
            <p:cNvPr id="237" name="Google Shape;237;p8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Alta 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escalabilidade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38" name="Google Shape;238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9" name="Google Shape;239;p8"/>
          <p:cNvGrpSpPr/>
          <p:nvPr/>
        </p:nvGrpSpPr>
        <p:grpSpPr>
          <a:xfrm>
            <a:off x="3206126" y="2103700"/>
            <a:ext cx="5801388" cy="506700"/>
            <a:chOff x="2390200" y="1189300"/>
            <a:chExt cx="6480550" cy="506700"/>
          </a:xfrm>
        </p:grpSpPr>
        <p:sp>
          <p:nvSpPr>
            <p:cNvPr id="240" name="Google Shape;240;p8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Facilidade de 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Manutenção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41" name="Google Shape;241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2" name="Google Shape;242;p8"/>
          <p:cNvGrpSpPr/>
          <p:nvPr/>
        </p:nvGrpSpPr>
        <p:grpSpPr>
          <a:xfrm>
            <a:off x="3206126" y="2484700"/>
            <a:ext cx="5801388" cy="506700"/>
            <a:chOff x="2390200" y="1189300"/>
            <a:chExt cx="6480550" cy="506700"/>
          </a:xfrm>
        </p:grpSpPr>
        <p:sp>
          <p:nvSpPr>
            <p:cNvPr id="243" name="Google Shape;243;p8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Segurança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na publicação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44" name="Google Shape;244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5" name="Google Shape;245;p8"/>
          <p:cNvGrpSpPr/>
          <p:nvPr/>
        </p:nvGrpSpPr>
        <p:grpSpPr>
          <a:xfrm>
            <a:off x="3206126" y="2865700"/>
            <a:ext cx="5801388" cy="506700"/>
            <a:chOff x="2390200" y="1189300"/>
            <a:chExt cx="6480550" cy="506700"/>
          </a:xfrm>
        </p:grpSpPr>
        <p:sp>
          <p:nvSpPr>
            <p:cNvPr id="246" name="Google Shape;246;p8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Baixo 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custo 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 hospedagem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47" name="Google Shape;247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14883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9"/>
          <p:cNvSpPr txBox="1"/>
          <p:nvPr/>
        </p:nvSpPr>
        <p:spPr>
          <a:xfrm>
            <a:off x="468645" y="1753260"/>
            <a:ext cx="42984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" name="Google Shape;253;p9"/>
          <p:cNvSpPr txBox="1"/>
          <p:nvPr/>
        </p:nvSpPr>
        <p:spPr>
          <a:xfrm>
            <a:off x="445775" y="380425"/>
            <a:ext cx="8667900" cy="2771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" sz="5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Microservices - Pontos Fracos</a:t>
            </a:r>
            <a:endParaRPr b="1" i="0" sz="5000" u="none" cap="none" strike="noStrike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4" name="Google Shape;254;p9"/>
          <p:cNvSpPr/>
          <p:nvPr/>
        </p:nvSpPr>
        <p:spPr>
          <a:xfrm>
            <a:off x="586825" y="3227695"/>
            <a:ext cx="7467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9C881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0"/>
          <p:cNvSpPr txBox="1"/>
          <p:nvPr>
            <p:ph type="ctrTitle"/>
          </p:nvPr>
        </p:nvSpPr>
        <p:spPr>
          <a:xfrm>
            <a:off x="1696150" y="2171700"/>
            <a:ext cx="56091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5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Rede</a:t>
            </a:r>
            <a:endParaRPr b="1" sz="5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0" name="Google Shape;260;p10"/>
          <p:cNvSpPr txBox="1"/>
          <p:nvPr>
            <p:ph type="ctrTitle"/>
          </p:nvPr>
        </p:nvSpPr>
        <p:spPr>
          <a:xfrm>
            <a:off x="485875" y="1607850"/>
            <a:ext cx="643800" cy="192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0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0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1"/>
          <p:cNvSpPr txBox="1"/>
          <p:nvPr>
            <p:ph type="ctrTitle"/>
          </p:nvPr>
        </p:nvSpPr>
        <p:spPr>
          <a:xfrm>
            <a:off x="205650" y="79585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Latência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" name="Google Shape;266;p11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Rede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7" name="Google Shape;267;p11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3350" y="1415500"/>
            <a:ext cx="5694449" cy="2847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2"/>
          <p:cNvSpPr txBox="1"/>
          <p:nvPr>
            <p:ph type="ctrTitle"/>
          </p:nvPr>
        </p:nvSpPr>
        <p:spPr>
          <a:xfrm>
            <a:off x="205650" y="79585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Latência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" name="Google Shape;274;p12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Rede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" name="Google Shape;275;p12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6" name="Google Shape;276;p12"/>
          <p:cNvGrpSpPr/>
          <p:nvPr/>
        </p:nvGrpSpPr>
        <p:grpSpPr>
          <a:xfrm>
            <a:off x="3510926" y="1392100"/>
            <a:ext cx="5801388" cy="506700"/>
            <a:chOff x="2390200" y="1189300"/>
            <a:chExt cx="6480550" cy="506700"/>
          </a:xfrm>
        </p:grpSpPr>
        <p:sp>
          <p:nvSpPr>
            <p:cNvPr id="277" name="Google Shape;277;p12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Paralelismo 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em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requisições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78" name="Google Shape;278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9" name="Google Shape;279;p12"/>
          <p:cNvGrpSpPr/>
          <p:nvPr/>
        </p:nvGrpSpPr>
        <p:grpSpPr>
          <a:xfrm>
            <a:off x="3510926" y="2318400"/>
            <a:ext cx="5801388" cy="506700"/>
            <a:chOff x="2390200" y="1189300"/>
            <a:chExt cx="6480550" cy="506700"/>
          </a:xfrm>
        </p:grpSpPr>
        <p:sp>
          <p:nvSpPr>
            <p:cNvPr id="280" name="Google Shape;280;p12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Processamento 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Assíncrono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81" name="Google Shape;281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3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Rede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7" name="Google Shape;287;p13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3"/>
          <p:cNvSpPr txBox="1"/>
          <p:nvPr>
            <p:ph type="ctrTitle"/>
          </p:nvPr>
        </p:nvSpPr>
        <p:spPr>
          <a:xfrm>
            <a:off x="205650" y="79585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Segurança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9" name="Google Shape;289;p13"/>
          <p:cNvPicPr preferRelativeResize="0"/>
          <p:nvPr/>
        </p:nvPicPr>
        <p:blipFill rotWithShape="1">
          <a:blip r:embed="rId3">
            <a:alphaModFix/>
          </a:blip>
          <a:srcRect b="13948" l="0" r="0" t="0"/>
          <a:stretch/>
        </p:blipFill>
        <p:spPr>
          <a:xfrm>
            <a:off x="2500575" y="1770800"/>
            <a:ext cx="5648325" cy="221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4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Rede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5" name="Google Shape;295;p14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4"/>
          <p:cNvSpPr txBox="1"/>
          <p:nvPr>
            <p:ph type="ctrTitle"/>
          </p:nvPr>
        </p:nvSpPr>
        <p:spPr>
          <a:xfrm>
            <a:off x="205650" y="79585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Segurança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97" name="Google Shape;297;p14"/>
          <p:cNvGrpSpPr/>
          <p:nvPr/>
        </p:nvGrpSpPr>
        <p:grpSpPr>
          <a:xfrm>
            <a:off x="3144751" y="1526800"/>
            <a:ext cx="5801388" cy="506700"/>
            <a:chOff x="2390200" y="1189300"/>
            <a:chExt cx="6480550" cy="506700"/>
          </a:xfrm>
        </p:grpSpPr>
        <p:sp>
          <p:nvSpPr>
            <p:cNvPr id="298" name="Google Shape;298;p14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Certificados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99" name="Google Shape;299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0" name="Google Shape;300;p14"/>
          <p:cNvGrpSpPr/>
          <p:nvPr/>
        </p:nvGrpSpPr>
        <p:grpSpPr>
          <a:xfrm>
            <a:off x="3144751" y="2136400"/>
            <a:ext cx="5801388" cy="506700"/>
            <a:chOff x="2390200" y="1189300"/>
            <a:chExt cx="6480550" cy="506700"/>
          </a:xfrm>
        </p:grpSpPr>
        <p:sp>
          <p:nvSpPr>
            <p:cNvPr id="301" name="Google Shape;301;p14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Autenticação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302" name="Google Shape;302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3" name="Google Shape;303;p14"/>
          <p:cNvGrpSpPr/>
          <p:nvPr/>
        </p:nvGrpSpPr>
        <p:grpSpPr>
          <a:xfrm>
            <a:off x="3144751" y="2669800"/>
            <a:ext cx="5801388" cy="506700"/>
            <a:chOff x="2390200" y="1189300"/>
            <a:chExt cx="6480550" cy="506700"/>
          </a:xfrm>
        </p:grpSpPr>
        <p:sp>
          <p:nvSpPr>
            <p:cNvPr id="304" name="Google Shape;304;p14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Protocolos seguros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305" name="Google Shape;305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5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Rede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1" name="Google Shape;311;p15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5"/>
          <p:cNvSpPr txBox="1"/>
          <p:nvPr>
            <p:ph type="ctrTitle"/>
          </p:nvPr>
        </p:nvSpPr>
        <p:spPr>
          <a:xfrm>
            <a:off x="205650" y="79585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Largura de    banda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3" name="Google Shape;313;p15"/>
          <p:cNvPicPr preferRelativeResize="0"/>
          <p:nvPr/>
        </p:nvPicPr>
        <p:blipFill rotWithShape="1">
          <a:blip r:embed="rId3">
            <a:alphaModFix/>
          </a:blip>
          <a:srcRect b="10883" l="1846" r="2487" t="1618"/>
          <a:stretch/>
        </p:blipFill>
        <p:spPr>
          <a:xfrm>
            <a:off x="3880700" y="979625"/>
            <a:ext cx="4290050" cy="370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6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Rede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6"/>
          <p:cNvSpPr txBox="1"/>
          <p:nvPr>
            <p:ph type="ctrTitle"/>
          </p:nvPr>
        </p:nvSpPr>
        <p:spPr>
          <a:xfrm>
            <a:off x="205650" y="79585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Largura de    banda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21" name="Google Shape;321;p16"/>
          <p:cNvGrpSpPr/>
          <p:nvPr/>
        </p:nvGrpSpPr>
        <p:grpSpPr>
          <a:xfrm>
            <a:off x="3144751" y="1724300"/>
            <a:ext cx="5801388" cy="506700"/>
            <a:chOff x="2390200" y="1189300"/>
            <a:chExt cx="6480550" cy="506700"/>
          </a:xfrm>
        </p:grpSpPr>
        <p:sp>
          <p:nvSpPr>
            <p:cNvPr id="322" name="Google Shape;322;p16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Chamadas 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menores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323" name="Google Shape;323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24" name="Google Shape;324;p16"/>
          <p:cNvGrpSpPr/>
          <p:nvPr/>
        </p:nvGrpSpPr>
        <p:grpSpPr>
          <a:xfrm>
            <a:off x="3144751" y="2484700"/>
            <a:ext cx="5801388" cy="506700"/>
            <a:chOff x="2390200" y="1189300"/>
            <a:chExt cx="6480550" cy="506700"/>
          </a:xfrm>
        </p:grpSpPr>
        <p:sp>
          <p:nvSpPr>
            <p:cNvPr id="325" name="Google Shape;325;p16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Compressão 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payload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326" name="Google Shape;326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7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Rede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2" name="Google Shape;332;p17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7"/>
          <p:cNvSpPr txBox="1"/>
          <p:nvPr>
            <p:ph type="ctrTitle"/>
          </p:nvPr>
        </p:nvSpPr>
        <p:spPr>
          <a:xfrm>
            <a:off x="205650" y="79585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Falhas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4" name="Google Shape;33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44400" y="587188"/>
            <a:ext cx="5694452" cy="4301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8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Rede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0" name="Google Shape;340;p18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18"/>
          <p:cNvSpPr txBox="1"/>
          <p:nvPr>
            <p:ph type="ctrTitle"/>
          </p:nvPr>
        </p:nvSpPr>
        <p:spPr>
          <a:xfrm>
            <a:off x="205650" y="79585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Falhas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42" name="Google Shape;342;p18"/>
          <p:cNvGrpSpPr/>
          <p:nvPr/>
        </p:nvGrpSpPr>
        <p:grpSpPr>
          <a:xfrm>
            <a:off x="3144751" y="795850"/>
            <a:ext cx="5801388" cy="506700"/>
            <a:chOff x="2390200" y="1189300"/>
            <a:chExt cx="6480550" cy="506700"/>
          </a:xfrm>
        </p:grpSpPr>
        <p:sp>
          <p:nvSpPr>
            <p:cNvPr id="343" name="Google Shape;343;p18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API gateway 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rate-limit, retry, etc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344" name="Google Shape;344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5" name="Google Shape;345;p18"/>
          <p:cNvGrpSpPr/>
          <p:nvPr/>
        </p:nvGrpSpPr>
        <p:grpSpPr>
          <a:xfrm>
            <a:off x="3144751" y="1521825"/>
            <a:ext cx="5801388" cy="506700"/>
            <a:chOff x="2390200" y="1189300"/>
            <a:chExt cx="6480550" cy="506700"/>
          </a:xfrm>
        </p:grpSpPr>
        <p:sp>
          <p:nvSpPr>
            <p:cNvPr id="346" name="Google Shape;346;p18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Dead letter 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queue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347" name="Google Shape;347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9C881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9"/>
          <p:cNvSpPr txBox="1"/>
          <p:nvPr>
            <p:ph type="ctrTitle"/>
          </p:nvPr>
        </p:nvSpPr>
        <p:spPr>
          <a:xfrm>
            <a:off x="1696150" y="2171700"/>
            <a:ext cx="56091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5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Dependências</a:t>
            </a:r>
            <a:endParaRPr b="1" sz="5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3" name="Google Shape;353;p19"/>
          <p:cNvSpPr txBox="1"/>
          <p:nvPr>
            <p:ph type="ctrTitle"/>
          </p:nvPr>
        </p:nvSpPr>
        <p:spPr>
          <a:xfrm>
            <a:off x="485875" y="1607850"/>
            <a:ext cx="643800" cy="192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0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20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0"/>
          <p:cNvSpPr txBox="1"/>
          <p:nvPr>
            <p:ph type="ctrTitle"/>
          </p:nvPr>
        </p:nvSpPr>
        <p:spPr>
          <a:xfrm>
            <a:off x="205650" y="98100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Transações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9" name="Google Shape;359;p20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Dependências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0" name="Google Shape;360;p20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1" name="Google Shape;36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4750" y="1575413"/>
            <a:ext cx="5334000" cy="269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"/>
          <p:cNvSpPr txBox="1"/>
          <p:nvPr>
            <p:ph type="ctrTitle"/>
          </p:nvPr>
        </p:nvSpPr>
        <p:spPr>
          <a:xfrm>
            <a:off x="205650" y="98100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Transações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7" name="Google Shape;367;p21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Dependências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8" name="Google Shape;368;p21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9" name="Google Shape;369;p21"/>
          <p:cNvGrpSpPr/>
          <p:nvPr/>
        </p:nvGrpSpPr>
        <p:grpSpPr>
          <a:xfrm>
            <a:off x="3144751" y="1361000"/>
            <a:ext cx="5801388" cy="506700"/>
            <a:chOff x="2730683" y="1417900"/>
            <a:chExt cx="6480550" cy="506700"/>
          </a:xfrm>
        </p:grpSpPr>
        <p:sp>
          <p:nvSpPr>
            <p:cNvPr id="370" name="Google Shape;370;p21"/>
            <p:cNvSpPr txBox="1"/>
            <p:nvPr/>
          </p:nvSpPr>
          <p:spPr>
            <a:xfrm>
              <a:off x="3148833" y="14179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SAGA 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(com parcimônia)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371" name="Google Shape;371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730683" y="15229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72" name="Google Shape;37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8587" y="2246175"/>
            <a:ext cx="8683025" cy="28283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2"/>
          <p:cNvSpPr txBox="1"/>
          <p:nvPr>
            <p:ph type="ctrTitle"/>
          </p:nvPr>
        </p:nvSpPr>
        <p:spPr>
          <a:xfrm>
            <a:off x="205650" y="981000"/>
            <a:ext cx="33336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Over-requesting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8" name="Google Shape;378;p22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Dependências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9" name="Google Shape;379;p22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0" name="Google Shape;38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96800" y="2095400"/>
            <a:ext cx="6819900" cy="196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3"/>
          <p:cNvSpPr txBox="1"/>
          <p:nvPr>
            <p:ph type="ctrTitle"/>
          </p:nvPr>
        </p:nvSpPr>
        <p:spPr>
          <a:xfrm>
            <a:off x="205650" y="981000"/>
            <a:ext cx="33336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Over-requesting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6" name="Google Shape;386;p23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Dependências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7" name="Google Shape;387;p23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8" name="Google Shape;388;p23"/>
          <p:cNvGrpSpPr/>
          <p:nvPr/>
        </p:nvGrpSpPr>
        <p:grpSpPr>
          <a:xfrm>
            <a:off x="3539251" y="1634700"/>
            <a:ext cx="5801388" cy="506700"/>
            <a:chOff x="2730683" y="1951300"/>
            <a:chExt cx="6480550" cy="506700"/>
          </a:xfrm>
        </p:grpSpPr>
        <p:sp>
          <p:nvSpPr>
            <p:cNvPr id="389" name="Google Shape;389;p23"/>
            <p:cNvSpPr txBox="1"/>
            <p:nvPr/>
          </p:nvSpPr>
          <p:spPr>
            <a:xfrm>
              <a:off x="3148833" y="1951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Microsserviço 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Autônomo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390" name="Google Shape;390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730683" y="2056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1" name="Google Shape;391;p23"/>
          <p:cNvGrpSpPr/>
          <p:nvPr/>
        </p:nvGrpSpPr>
        <p:grpSpPr>
          <a:xfrm>
            <a:off x="3539251" y="2244300"/>
            <a:ext cx="5801389" cy="506700"/>
            <a:chOff x="2730683" y="1951300"/>
            <a:chExt cx="6480550" cy="506700"/>
          </a:xfrm>
        </p:grpSpPr>
        <p:sp>
          <p:nvSpPr>
            <p:cNvPr id="392" name="Google Shape;392;p23"/>
            <p:cNvSpPr txBox="1"/>
            <p:nvPr/>
          </p:nvSpPr>
          <p:spPr>
            <a:xfrm>
              <a:off x="3148833" y="1951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Cache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393" name="Google Shape;393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730683" y="2056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4"/>
          <p:cNvSpPr txBox="1"/>
          <p:nvPr>
            <p:ph type="ctrTitle"/>
          </p:nvPr>
        </p:nvSpPr>
        <p:spPr>
          <a:xfrm>
            <a:off x="205650" y="981000"/>
            <a:ext cx="33336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Quebra de contratos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9" name="Google Shape;399;p24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Dependências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0" name="Google Shape;400;p24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1" name="Google Shape;40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8550" y="981000"/>
            <a:ext cx="6463800" cy="35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5"/>
          <p:cNvSpPr txBox="1"/>
          <p:nvPr>
            <p:ph type="ctrTitle"/>
          </p:nvPr>
        </p:nvSpPr>
        <p:spPr>
          <a:xfrm>
            <a:off x="205650" y="981000"/>
            <a:ext cx="33336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Quebra de contratos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7" name="Google Shape;407;p25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Dependências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8" name="Google Shape;408;p25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9" name="Google Shape;409;p25"/>
          <p:cNvGrpSpPr/>
          <p:nvPr/>
        </p:nvGrpSpPr>
        <p:grpSpPr>
          <a:xfrm>
            <a:off x="3539251" y="1479425"/>
            <a:ext cx="5801388" cy="506700"/>
            <a:chOff x="2730683" y="2408500"/>
            <a:chExt cx="6480550" cy="506700"/>
          </a:xfrm>
        </p:grpSpPr>
        <p:sp>
          <p:nvSpPr>
            <p:cNvPr id="410" name="Google Shape;410;p25"/>
            <p:cNvSpPr txBox="1"/>
            <p:nvPr/>
          </p:nvSpPr>
          <p:spPr>
            <a:xfrm>
              <a:off x="3148833" y="24085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Versionamento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de API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411" name="Google Shape;411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730683" y="25135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2" name="Google Shape;412;p25"/>
          <p:cNvGrpSpPr/>
          <p:nvPr/>
        </p:nvGrpSpPr>
        <p:grpSpPr>
          <a:xfrm>
            <a:off x="3539251" y="2165225"/>
            <a:ext cx="5801388" cy="506700"/>
            <a:chOff x="2730683" y="2408500"/>
            <a:chExt cx="6480550" cy="506700"/>
          </a:xfrm>
        </p:grpSpPr>
        <p:sp>
          <p:nvSpPr>
            <p:cNvPr id="413" name="Google Shape;413;p25"/>
            <p:cNvSpPr txBox="1"/>
            <p:nvPr/>
          </p:nvSpPr>
          <p:spPr>
            <a:xfrm>
              <a:off x="3148833" y="24085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Feature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flag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414" name="Google Shape;41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730683" y="25135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6"/>
          <p:cNvSpPr txBox="1"/>
          <p:nvPr>
            <p:ph type="ctrTitle"/>
          </p:nvPr>
        </p:nvSpPr>
        <p:spPr>
          <a:xfrm>
            <a:off x="205650" y="981000"/>
            <a:ext cx="31515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Processamento sincronizado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0" name="Google Shape;420;p26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Dependências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1" name="Google Shape;421;p26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2" name="Google Shape;422;p26"/>
          <p:cNvPicPr preferRelativeResize="0"/>
          <p:nvPr/>
        </p:nvPicPr>
        <p:blipFill rotWithShape="1">
          <a:blip r:embed="rId3">
            <a:alphaModFix/>
          </a:blip>
          <a:srcRect b="10641" l="11097" r="12630" t="8182"/>
          <a:stretch/>
        </p:blipFill>
        <p:spPr>
          <a:xfrm>
            <a:off x="3357150" y="523425"/>
            <a:ext cx="5595800" cy="449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7"/>
          <p:cNvSpPr txBox="1"/>
          <p:nvPr>
            <p:ph type="ctrTitle"/>
          </p:nvPr>
        </p:nvSpPr>
        <p:spPr>
          <a:xfrm>
            <a:off x="205650" y="981000"/>
            <a:ext cx="31515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Processamento sincronizado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8" name="Google Shape;428;p27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Dependências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9" name="Google Shape;429;p27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0" name="Google Shape;430;p27"/>
          <p:cNvGrpSpPr/>
          <p:nvPr/>
        </p:nvGrpSpPr>
        <p:grpSpPr>
          <a:xfrm>
            <a:off x="3357151" y="1760025"/>
            <a:ext cx="5801388" cy="506700"/>
            <a:chOff x="2390200" y="1189300"/>
            <a:chExt cx="6480550" cy="506700"/>
          </a:xfrm>
        </p:grpSpPr>
        <p:sp>
          <p:nvSpPr>
            <p:cNvPr id="431" name="Google Shape;431;p27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Cache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banco próprio (consistência eventual)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432" name="Google Shape;432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3" name="Google Shape;433;p27"/>
          <p:cNvGrpSpPr/>
          <p:nvPr/>
        </p:nvGrpSpPr>
        <p:grpSpPr>
          <a:xfrm>
            <a:off x="3357151" y="2765900"/>
            <a:ext cx="5801388" cy="506700"/>
            <a:chOff x="2390200" y="1189300"/>
            <a:chExt cx="6480550" cy="506700"/>
          </a:xfrm>
        </p:grpSpPr>
        <p:sp>
          <p:nvSpPr>
            <p:cNvPr id="434" name="Google Shape;434;p27"/>
            <p:cNvSpPr txBox="1"/>
            <p:nvPr/>
          </p:nvSpPr>
          <p:spPr>
            <a:xfrm>
              <a:off x="2808350" y="1189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Banco 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Próprio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(consistência eventual)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435" name="Google Shape;435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0200" y="1294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9C881"/>
        </a:solidFill>
      </p:bgPr>
    </p:bg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8"/>
          <p:cNvSpPr txBox="1"/>
          <p:nvPr>
            <p:ph type="ctrTitle"/>
          </p:nvPr>
        </p:nvSpPr>
        <p:spPr>
          <a:xfrm>
            <a:off x="1696150" y="2171700"/>
            <a:ext cx="56091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5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Inovação</a:t>
            </a:r>
            <a:endParaRPr b="1" sz="5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1" name="Google Shape;441;p28"/>
          <p:cNvSpPr txBox="1"/>
          <p:nvPr>
            <p:ph type="ctrTitle"/>
          </p:nvPr>
        </p:nvSpPr>
        <p:spPr>
          <a:xfrm>
            <a:off x="485875" y="1607850"/>
            <a:ext cx="643800" cy="192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0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0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9"/>
          <p:cNvSpPr txBox="1"/>
          <p:nvPr>
            <p:ph type="ctrTitle"/>
          </p:nvPr>
        </p:nvSpPr>
        <p:spPr>
          <a:xfrm>
            <a:off x="205650" y="98100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20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Multi linguagens</a:t>
            </a:r>
            <a:endParaRPr b="1" sz="2800">
              <a:solidFill>
                <a:srgbClr val="222F5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7" name="Google Shape;447;p29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Inovação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8" name="Google Shape;448;p29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9" name="Google Shape;44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45100" y="1368698"/>
            <a:ext cx="818279" cy="7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3725" y="1259275"/>
            <a:ext cx="1517901" cy="928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29"/>
          <p:cNvPicPr preferRelativeResize="0"/>
          <p:nvPr/>
        </p:nvPicPr>
        <p:blipFill rotWithShape="1">
          <a:blip r:embed="rId5">
            <a:alphaModFix/>
          </a:blip>
          <a:srcRect b="24939" l="0" r="5249" t="28331"/>
          <a:stretch/>
        </p:blipFill>
        <p:spPr>
          <a:xfrm>
            <a:off x="5030900" y="2625300"/>
            <a:ext cx="1630449" cy="70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29"/>
          <p:cNvPicPr preferRelativeResize="0"/>
          <p:nvPr/>
        </p:nvPicPr>
        <p:blipFill rotWithShape="1">
          <a:blip r:embed="rId6">
            <a:alphaModFix/>
          </a:blip>
          <a:srcRect b="31298" l="20322" r="19319" t="0"/>
          <a:stretch/>
        </p:blipFill>
        <p:spPr>
          <a:xfrm>
            <a:off x="6381975" y="1213150"/>
            <a:ext cx="1024900" cy="10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31462" y="2386950"/>
            <a:ext cx="818275" cy="107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0"/>
          <p:cNvSpPr txBox="1"/>
          <p:nvPr>
            <p:ph type="ctrTitle"/>
          </p:nvPr>
        </p:nvSpPr>
        <p:spPr>
          <a:xfrm>
            <a:off x="205650" y="98100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20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Multi linguagens</a:t>
            </a:r>
            <a:endParaRPr b="1" sz="2800">
              <a:solidFill>
                <a:srgbClr val="222F5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9" name="Google Shape;459;p30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Inovação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0" name="Google Shape;460;p30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1" name="Google Shape;461;p30"/>
          <p:cNvGrpSpPr/>
          <p:nvPr/>
        </p:nvGrpSpPr>
        <p:grpSpPr>
          <a:xfrm>
            <a:off x="3144751" y="1531700"/>
            <a:ext cx="5801388" cy="506700"/>
            <a:chOff x="2730683" y="1417900"/>
            <a:chExt cx="6480550" cy="506700"/>
          </a:xfrm>
        </p:grpSpPr>
        <p:sp>
          <p:nvSpPr>
            <p:cNvPr id="462" name="Google Shape;462;p30"/>
            <p:cNvSpPr txBox="1"/>
            <p:nvPr/>
          </p:nvSpPr>
          <p:spPr>
            <a:xfrm>
              <a:off x="3148833" y="14179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Definir 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um número limitado de linguagens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463" name="Google Shape;463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730683" y="15229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1"/>
          <p:cNvSpPr txBox="1"/>
          <p:nvPr>
            <p:ph type="ctrTitle"/>
          </p:nvPr>
        </p:nvSpPr>
        <p:spPr>
          <a:xfrm>
            <a:off x="205650" y="98100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20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Early adopter</a:t>
            </a:r>
            <a:endParaRPr sz="2000">
              <a:solidFill>
                <a:srgbClr val="222F5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9" name="Google Shape;469;p31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Inovação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0" name="Google Shape;470;p31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1" name="Google Shape;471;p31"/>
          <p:cNvPicPr preferRelativeResize="0"/>
          <p:nvPr/>
        </p:nvPicPr>
        <p:blipFill rotWithShape="1">
          <a:blip r:embed="rId3">
            <a:alphaModFix/>
          </a:blip>
          <a:srcRect b="11795" l="0" r="0" t="54042"/>
          <a:stretch/>
        </p:blipFill>
        <p:spPr>
          <a:xfrm>
            <a:off x="4023150" y="2822625"/>
            <a:ext cx="4149150" cy="160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1"/>
          <p:cNvPicPr preferRelativeResize="0"/>
          <p:nvPr/>
        </p:nvPicPr>
        <p:blipFill rotWithShape="1">
          <a:blip r:embed="rId3">
            <a:alphaModFix/>
          </a:blip>
          <a:srcRect b="60790" l="0" r="0" t="0"/>
          <a:stretch/>
        </p:blipFill>
        <p:spPr>
          <a:xfrm>
            <a:off x="4023150" y="980999"/>
            <a:ext cx="4149150" cy="184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2"/>
          <p:cNvSpPr txBox="1"/>
          <p:nvPr>
            <p:ph type="ctrTitle"/>
          </p:nvPr>
        </p:nvSpPr>
        <p:spPr>
          <a:xfrm>
            <a:off x="205650" y="98100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20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Early adopter</a:t>
            </a:r>
            <a:endParaRPr sz="2000">
              <a:solidFill>
                <a:srgbClr val="222F5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8" name="Google Shape;478;p32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Inovação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9" name="Google Shape;479;p32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0" name="Google Shape;480;p32"/>
          <p:cNvGrpSpPr/>
          <p:nvPr/>
        </p:nvGrpSpPr>
        <p:grpSpPr>
          <a:xfrm>
            <a:off x="3144751" y="1454650"/>
            <a:ext cx="5801388" cy="506700"/>
            <a:chOff x="2730683" y="1951300"/>
            <a:chExt cx="6480550" cy="506700"/>
          </a:xfrm>
        </p:grpSpPr>
        <p:sp>
          <p:nvSpPr>
            <p:cNvPr id="481" name="Google Shape;481;p32"/>
            <p:cNvSpPr txBox="1"/>
            <p:nvPr/>
          </p:nvSpPr>
          <p:spPr>
            <a:xfrm>
              <a:off x="3148833" y="1951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Fazer 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POCs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482" name="Google Shape;482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730683" y="2056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83" name="Google Shape;483;p32"/>
          <p:cNvGrpSpPr/>
          <p:nvPr/>
        </p:nvGrpSpPr>
        <p:grpSpPr>
          <a:xfrm>
            <a:off x="3144751" y="2571750"/>
            <a:ext cx="5801388" cy="506700"/>
            <a:chOff x="2730683" y="1951300"/>
            <a:chExt cx="6480550" cy="506700"/>
          </a:xfrm>
        </p:grpSpPr>
        <p:sp>
          <p:nvSpPr>
            <p:cNvPr id="484" name="Google Shape;484;p32"/>
            <p:cNvSpPr txBox="1"/>
            <p:nvPr/>
          </p:nvSpPr>
          <p:spPr>
            <a:xfrm>
              <a:off x="3148833" y="1951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Evitar fazer em 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projetos críticos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485" name="Google Shape;485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730683" y="2056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9C881"/>
        </a:solidFill>
      </p:bgPr>
    </p:bg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33"/>
          <p:cNvSpPr txBox="1"/>
          <p:nvPr>
            <p:ph type="ctrTitle"/>
          </p:nvPr>
        </p:nvSpPr>
        <p:spPr>
          <a:xfrm>
            <a:off x="1696150" y="2171700"/>
            <a:ext cx="56091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5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Diagnóstico</a:t>
            </a:r>
            <a:endParaRPr b="1" sz="5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1" name="Google Shape;491;p33"/>
          <p:cNvSpPr txBox="1"/>
          <p:nvPr>
            <p:ph type="ctrTitle"/>
          </p:nvPr>
        </p:nvSpPr>
        <p:spPr>
          <a:xfrm>
            <a:off x="485875" y="1607850"/>
            <a:ext cx="643800" cy="192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0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20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4"/>
          <p:cNvSpPr txBox="1"/>
          <p:nvPr>
            <p:ph type="ctrTitle"/>
          </p:nvPr>
        </p:nvSpPr>
        <p:spPr>
          <a:xfrm>
            <a:off x="205650" y="98100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Depuração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7" name="Google Shape;497;p34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Diagnóstico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8" name="Google Shape;498;p34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9" name="Google Shape;499;p34"/>
          <p:cNvPicPr preferRelativeResize="0"/>
          <p:nvPr/>
        </p:nvPicPr>
        <p:blipFill rotWithShape="1">
          <a:blip r:embed="rId3">
            <a:alphaModFix/>
          </a:blip>
          <a:srcRect b="16254" l="4911" r="4441" t="29051"/>
          <a:stretch/>
        </p:blipFill>
        <p:spPr>
          <a:xfrm>
            <a:off x="2685850" y="1355125"/>
            <a:ext cx="6076599" cy="2765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35"/>
          <p:cNvSpPr txBox="1"/>
          <p:nvPr>
            <p:ph type="ctrTitle"/>
          </p:nvPr>
        </p:nvSpPr>
        <p:spPr>
          <a:xfrm>
            <a:off x="205650" y="98100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Depuração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5" name="Google Shape;505;p35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Diagnóstico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6" name="Google Shape;506;p35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7" name="Google Shape;507;p35"/>
          <p:cNvGrpSpPr/>
          <p:nvPr/>
        </p:nvGrpSpPr>
        <p:grpSpPr>
          <a:xfrm>
            <a:off x="2977526" y="451850"/>
            <a:ext cx="5801388" cy="506700"/>
            <a:chOff x="2730683" y="1417900"/>
            <a:chExt cx="6480550" cy="506700"/>
          </a:xfrm>
        </p:grpSpPr>
        <p:sp>
          <p:nvSpPr>
            <p:cNvPr id="508" name="Google Shape;508;p35"/>
            <p:cNvSpPr txBox="1"/>
            <p:nvPr/>
          </p:nvSpPr>
          <p:spPr>
            <a:xfrm>
              <a:off x="3148833" y="14179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Definir 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Identificador universal 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entre os sistemas (requestID, userID etc)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509" name="Google Shape;509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730683" y="15229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10" name="Google Shape;510;p35"/>
          <p:cNvGrpSpPr/>
          <p:nvPr/>
        </p:nvGrpSpPr>
        <p:grpSpPr>
          <a:xfrm>
            <a:off x="2977526" y="1213850"/>
            <a:ext cx="5801388" cy="506700"/>
            <a:chOff x="2730683" y="1417900"/>
            <a:chExt cx="6480550" cy="506700"/>
          </a:xfrm>
        </p:grpSpPr>
        <p:sp>
          <p:nvSpPr>
            <p:cNvPr id="511" name="Google Shape;511;p35"/>
            <p:cNvSpPr txBox="1"/>
            <p:nvPr/>
          </p:nvSpPr>
          <p:spPr>
            <a:xfrm>
              <a:off x="3148833" y="14179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Logar</a:t>
              </a: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tráfego nas bordas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512" name="Google Shape;512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730683" y="15229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13" name="Google Shape;513;p35"/>
          <p:cNvGrpSpPr/>
          <p:nvPr/>
        </p:nvGrpSpPr>
        <p:grpSpPr>
          <a:xfrm>
            <a:off x="2977526" y="1747250"/>
            <a:ext cx="5801388" cy="506700"/>
            <a:chOff x="2730683" y="1417900"/>
            <a:chExt cx="6480550" cy="506700"/>
          </a:xfrm>
        </p:grpSpPr>
        <p:sp>
          <p:nvSpPr>
            <p:cNvPr id="514" name="Google Shape;514;p35"/>
            <p:cNvSpPr txBox="1"/>
            <p:nvPr/>
          </p:nvSpPr>
          <p:spPr>
            <a:xfrm>
              <a:off x="3148833" y="14179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Criar log </a:t>
              </a:r>
              <a:r>
                <a:rPr b="1" i="0" lang="en" sz="2000" u="none" cap="none" strike="noStrike">
                  <a:solidFill>
                    <a:srgbClr val="36B27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Estruturado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515" name="Google Shape;515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730683" y="15229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16" name="Google Shape;516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78325" y="2526100"/>
            <a:ext cx="4800600" cy="22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8574" y="2253950"/>
            <a:ext cx="2994212" cy="278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6"/>
          <p:cNvSpPr txBox="1"/>
          <p:nvPr>
            <p:ph type="ctrTitle"/>
          </p:nvPr>
        </p:nvSpPr>
        <p:spPr>
          <a:xfrm>
            <a:off x="205650" y="98100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Alarmes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3" name="Google Shape;523;p36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Diagnóstico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4" name="Google Shape;524;p36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5" name="Google Shape;52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7150" y="675825"/>
            <a:ext cx="4315275" cy="43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37"/>
          <p:cNvSpPr txBox="1"/>
          <p:nvPr>
            <p:ph type="ctrTitle"/>
          </p:nvPr>
        </p:nvSpPr>
        <p:spPr>
          <a:xfrm>
            <a:off x="205650" y="98100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Alarmes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1" name="Google Shape;531;p37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Microsserviços - Pontos Fracos / Diagnóstico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2" name="Google Shape;532;p37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3" name="Google Shape;533;p37"/>
          <p:cNvGrpSpPr/>
          <p:nvPr/>
        </p:nvGrpSpPr>
        <p:grpSpPr>
          <a:xfrm>
            <a:off x="3144751" y="981000"/>
            <a:ext cx="5801388" cy="506700"/>
            <a:chOff x="2730683" y="1951300"/>
            <a:chExt cx="6480550" cy="506700"/>
          </a:xfrm>
        </p:grpSpPr>
        <p:sp>
          <p:nvSpPr>
            <p:cNvPr id="534" name="Google Shape;534;p37"/>
            <p:cNvSpPr txBox="1"/>
            <p:nvPr/>
          </p:nvSpPr>
          <p:spPr>
            <a:xfrm>
              <a:off x="3148833" y="1951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Definir alarmes para dead letters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535" name="Google Shape;535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730683" y="2056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6" name="Google Shape;536;p37"/>
          <p:cNvGrpSpPr/>
          <p:nvPr/>
        </p:nvGrpSpPr>
        <p:grpSpPr>
          <a:xfrm>
            <a:off x="3144751" y="1438200"/>
            <a:ext cx="5801388" cy="506700"/>
            <a:chOff x="2730683" y="1951300"/>
            <a:chExt cx="6480550" cy="506700"/>
          </a:xfrm>
        </p:grpSpPr>
        <p:sp>
          <p:nvSpPr>
            <p:cNvPr id="537" name="Google Shape;537;p37"/>
            <p:cNvSpPr txBox="1"/>
            <p:nvPr/>
          </p:nvSpPr>
          <p:spPr>
            <a:xfrm>
              <a:off x="3148833" y="1951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Health check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538" name="Google Shape;538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730683" y="2056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9" name="Google Shape;539;p37"/>
          <p:cNvGrpSpPr/>
          <p:nvPr/>
        </p:nvGrpSpPr>
        <p:grpSpPr>
          <a:xfrm>
            <a:off x="3144751" y="1895400"/>
            <a:ext cx="5801388" cy="506700"/>
            <a:chOff x="2730683" y="1951300"/>
            <a:chExt cx="6480550" cy="506700"/>
          </a:xfrm>
        </p:grpSpPr>
        <p:sp>
          <p:nvSpPr>
            <p:cNvPr id="540" name="Google Shape;540;p37"/>
            <p:cNvSpPr txBox="1"/>
            <p:nvPr/>
          </p:nvSpPr>
          <p:spPr>
            <a:xfrm>
              <a:off x="3148833" y="1951300"/>
              <a:ext cx="60624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222F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Consumo de máquina</a:t>
              </a:r>
              <a:endParaRPr b="1" i="0" sz="2000" u="none" cap="none" strike="noStrike">
                <a:solidFill>
                  <a:srgbClr val="36B27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541" name="Google Shape;541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730683" y="2056312"/>
              <a:ext cx="325500" cy="325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38"/>
          <p:cNvSpPr txBox="1"/>
          <p:nvPr>
            <p:ph type="ctrTitle"/>
          </p:nvPr>
        </p:nvSpPr>
        <p:spPr>
          <a:xfrm>
            <a:off x="205650" y="981000"/>
            <a:ext cx="2939100" cy="3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2800">
                <a:solidFill>
                  <a:srgbClr val="222F51"/>
                </a:solidFill>
                <a:latin typeface="Montserrat"/>
                <a:ea typeface="Montserrat"/>
                <a:cs typeface="Montserrat"/>
                <a:sym typeface="Montserrat"/>
              </a:rPr>
              <a:t>Considerações</a:t>
            </a:r>
            <a:endParaRPr b="1" sz="2800">
              <a:solidFill>
                <a:srgbClr val="36B2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7" name="Google Shape;547;p38"/>
          <p:cNvSpPr txBox="1"/>
          <p:nvPr>
            <p:ph type="ctrTitle"/>
          </p:nvPr>
        </p:nvSpPr>
        <p:spPr>
          <a:xfrm>
            <a:off x="205650" y="178125"/>
            <a:ext cx="44844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1200">
                <a:solidFill>
                  <a:srgbClr val="3A3F41"/>
                </a:solidFill>
                <a:latin typeface="Montserrat"/>
                <a:ea typeface="Montserrat"/>
                <a:cs typeface="Montserrat"/>
                <a:sym typeface="Montserrat"/>
              </a:rPr>
              <a:t>Os percalços de microsserviços</a:t>
            </a:r>
            <a:endParaRPr sz="1200">
              <a:solidFill>
                <a:srgbClr val="3A3F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8" name="Google Shape;548;p38"/>
          <p:cNvSpPr/>
          <p:nvPr/>
        </p:nvSpPr>
        <p:spPr>
          <a:xfrm>
            <a:off x="308575" y="523525"/>
            <a:ext cx="325500" cy="306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9C88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9" name="Google Shape;54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31275" y="1890625"/>
            <a:ext cx="45720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B5398"/>
        </a:solidFill>
      </p:bgPr>
    </p:bg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39"/>
          <p:cNvSpPr txBox="1"/>
          <p:nvPr>
            <p:ph type="title"/>
          </p:nvPr>
        </p:nvSpPr>
        <p:spPr>
          <a:xfrm>
            <a:off x="1914300" y="2114550"/>
            <a:ext cx="5315400" cy="7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3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OBRIGADO</a:t>
            </a:r>
            <a:r>
              <a:rPr b="1" lang="en" sz="3400">
                <a:solidFill>
                  <a:srgbClr val="39C88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sz="3400">
              <a:solidFill>
                <a:srgbClr val="39C88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5" name="Google Shape;55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3075" y="366450"/>
            <a:ext cx="939375" cy="6638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39"/>
          <p:cNvSpPr/>
          <p:nvPr/>
        </p:nvSpPr>
        <p:spPr>
          <a:xfrm>
            <a:off x="50" y="4086125"/>
            <a:ext cx="9144000" cy="1057500"/>
          </a:xfrm>
          <a:prstGeom prst="rect">
            <a:avLst/>
          </a:prstGeom>
          <a:solidFill>
            <a:srgbClr val="41488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39"/>
          <p:cNvSpPr/>
          <p:nvPr/>
        </p:nvSpPr>
        <p:spPr>
          <a:xfrm>
            <a:off x="573675" y="952200"/>
            <a:ext cx="234000" cy="25500"/>
          </a:xfrm>
          <a:prstGeom prst="rect">
            <a:avLst/>
          </a:prstGeom>
          <a:solidFill>
            <a:srgbClr val="39C8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